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41" r:id="rId36"/>
    <p:sldId id="308" r:id="rId37"/>
    <p:sldId id="310" r:id="rId38"/>
    <p:sldId id="312" r:id="rId39"/>
    <p:sldId id="313" r:id="rId40"/>
    <p:sldId id="324" r:id="rId41"/>
    <p:sldId id="311" r:id="rId42"/>
    <p:sldId id="325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44" r:id="rId51"/>
    <p:sldId id="345" r:id="rId52"/>
    <p:sldId id="327" r:id="rId53"/>
    <p:sldId id="328" r:id="rId54"/>
    <p:sldId id="342" r:id="rId55"/>
    <p:sldId id="346" r:id="rId56"/>
    <p:sldId id="347" r:id="rId57"/>
    <p:sldId id="348" r:id="rId58"/>
    <p:sldId id="349" r:id="rId59"/>
    <p:sldId id="350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749460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81638725"/>
              </p:ext>
            </p:extLst>
          </p:nvPr>
        </p:nvGraphicFramePr>
        <p:xfrm>
          <a:off x="587829" y="1626063"/>
          <a:ext cx="11227118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27948272"/>
              </p:ext>
            </p:extLst>
          </p:nvPr>
        </p:nvGraphicFramePr>
        <p:xfrm>
          <a:off x="606490" y="1623819"/>
          <a:ext cx="10857981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5781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Email of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Payment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62108100"/>
              </p:ext>
            </p:extLst>
          </p:nvPr>
        </p:nvGraphicFramePr>
        <p:xfrm>
          <a:off x="484632" y="1794079"/>
          <a:ext cx="10883446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payment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payment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 of the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9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890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44792"/>
              </p:ext>
            </p:extLst>
          </p:nvPr>
        </p:nvGraphicFramePr>
        <p:xfrm>
          <a:off x="1583610" y="85408"/>
          <a:ext cx="9459171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216784459"/>
              </p:ext>
            </p:extLst>
          </p:nvPr>
        </p:nvGraphicFramePr>
        <p:xfrm>
          <a:off x="259180" y="274955"/>
          <a:ext cx="1032999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1441768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IN" dirty="0"/>
              <a:t>Project 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91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0810C-4298-079A-05A4-28E4172C54B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07A5A-F4AF-89B3-0576-7C2E85C7578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AFB15-F267-35A5-18B9-A167C76C9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t="27092" r="16295" b="11793"/>
          <a:stretch/>
        </p:blipFill>
        <p:spPr bwMode="auto">
          <a:xfrm>
            <a:off x="581709" y="434651"/>
            <a:ext cx="9430038" cy="5655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1419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31935"/>
              </p:ext>
            </p:extLst>
          </p:nvPr>
        </p:nvGraphicFramePr>
        <p:xfrm>
          <a:off x="997794" y="274955"/>
          <a:ext cx="9489815" cy="639466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7963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485566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916931">
                <a:tc>
                  <a:txBody>
                    <a:bodyPr/>
                    <a:lstStyle/>
                    <a:p>
                      <a:r>
                        <a:rPr lang="en-IN" dirty="0"/>
                        <a:t>Database connection &amp;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02-10-2023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03-10-2023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04-10-2023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User authentication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</a:p>
                    <a:p>
                      <a:r>
                        <a:rPr lang="en-US" dirty="0"/>
                        <a:t>Admin UI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11-10-2023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916931">
                <a:tc>
                  <a:txBody>
                    <a:bodyPr/>
                    <a:lstStyle/>
                    <a:p>
                      <a:r>
                        <a:rPr lang="en-US" dirty="0"/>
                        <a:t>Reset password with 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Book Appointment module (user)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0337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Staff Authentication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466564"/>
                  </a:ext>
                </a:extLst>
              </a:tr>
              <a:tr h="595197">
                <a:tc>
                  <a:txBody>
                    <a:bodyPr/>
                    <a:lstStyle/>
                    <a:p>
                      <a:r>
                        <a:rPr lang="en-US" dirty="0"/>
                        <a:t>Feedback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620778"/>
                  </a:ext>
                </a:extLst>
              </a:tr>
              <a:tr h="595197">
                <a:tc>
                  <a:txBody>
                    <a:bodyPr/>
                    <a:lstStyle/>
                    <a:p>
                      <a:r>
                        <a:rPr lang="en-US" dirty="0"/>
                        <a:t>User Profile </a:t>
                      </a:r>
                    </a:p>
                    <a:p>
                      <a:r>
                        <a:rPr lang="en-US" dirty="0"/>
                        <a:t>Management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6008541-7132-6F79-DE8D-D7C21C6A3A29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32141478"/>
              </p:ext>
            </p:extLst>
          </p:nvPr>
        </p:nvGraphicFramePr>
        <p:xfrm>
          <a:off x="1047556" y="485484"/>
          <a:ext cx="9489815" cy="42338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7963">
                  <a:extLst>
                    <a:ext uri="{9D8B030D-6E8A-4147-A177-3AD203B41FA5}">
                      <a16:colId xmlns:a16="http://schemas.microsoft.com/office/drawing/2014/main" val="381845661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94881869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23491642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3436274816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560266941"/>
                    </a:ext>
                  </a:extLst>
                </a:gridCol>
              </a:tblGrid>
              <a:tr h="485566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23962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IN" dirty="0"/>
                        <a:t>Staff</a:t>
                      </a:r>
                    </a:p>
                    <a:p>
                      <a:r>
                        <a:rPr lang="en-IN" dirty="0"/>
                        <a:t>details(user)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87138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Manage staff (admin)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823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View &amp; accept  appointments (staff)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07092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Blog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183059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File/Data download (Excel)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3436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AF818-28BF-3DC1-B7EC-4591E72444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FEAAB-9DE0-0963-12B4-7727188FF02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08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Test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2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Placeholder 8">
            <a:extLst>
              <a:ext uri="{FF2B5EF4-FFF2-40B4-BE49-F238E27FC236}">
                <a16:creationId xmlns:a16="http://schemas.microsoft.com/office/drawing/2014/main" id="{E130DA70-5D04-19FA-21B4-08F66FA4BDEE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95221550"/>
              </p:ext>
            </p:extLst>
          </p:nvPr>
        </p:nvGraphicFramePr>
        <p:xfrm>
          <a:off x="652583" y="440388"/>
          <a:ext cx="5707124" cy="1362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6176">
                  <a:extLst>
                    <a:ext uri="{9D8B030D-6E8A-4147-A177-3AD203B41FA5}">
                      <a16:colId xmlns:a16="http://schemas.microsoft.com/office/drawing/2014/main" val="94665293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990293496"/>
                    </a:ext>
                  </a:extLst>
                </a:gridCol>
                <a:gridCol w="1323319">
                  <a:extLst>
                    <a:ext uri="{9D8B030D-6E8A-4147-A177-3AD203B41FA5}">
                      <a16:colId xmlns:a16="http://schemas.microsoft.com/office/drawing/2014/main" val="2610303277"/>
                    </a:ext>
                  </a:extLst>
                </a:gridCol>
                <a:gridCol w="1313474">
                  <a:extLst>
                    <a:ext uri="{9D8B030D-6E8A-4147-A177-3AD203B41FA5}">
                      <a16:colId xmlns:a16="http://schemas.microsoft.com/office/drawing/2014/main" val="3741564078"/>
                    </a:ext>
                  </a:extLst>
                </a:gridCol>
              </a:tblGrid>
              <a:tr h="816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Project Name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Healthcare System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Browser: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Chrome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39075"/>
                  </a:ext>
                </a:extLst>
              </a:tr>
              <a:tr h="546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Tested on: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30-11-2023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Device: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Ryzen 5 Laptop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8156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A6078-4BE1-3403-4F6D-728B3192D20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884B4-8C36-ADD4-A410-6C054F76C38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1DA717-AE3F-5348-1A4D-9AEC5F4A1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4146"/>
              </p:ext>
            </p:extLst>
          </p:nvPr>
        </p:nvGraphicFramePr>
        <p:xfrm>
          <a:off x="581709" y="2311121"/>
          <a:ext cx="88702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44">
                  <a:extLst>
                    <a:ext uri="{9D8B030D-6E8A-4147-A177-3AD203B41FA5}">
                      <a16:colId xmlns:a16="http://schemas.microsoft.com/office/drawing/2014/main" val="277356950"/>
                    </a:ext>
                  </a:extLst>
                </a:gridCol>
                <a:gridCol w="2254336">
                  <a:extLst>
                    <a:ext uri="{9D8B030D-6E8A-4147-A177-3AD203B41FA5}">
                      <a16:colId xmlns:a16="http://schemas.microsoft.com/office/drawing/2014/main" val="1611204874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757238540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458441947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4554845"/>
                    </a:ext>
                  </a:extLst>
                </a:gridCol>
              </a:tblGrid>
              <a:tr h="3167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 dirty="0">
                          <a:effectLst/>
                        </a:rPr>
                        <a:t>Test#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Action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Expected Result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Actual Result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 dirty="0">
                          <a:effectLst/>
                        </a:rPr>
                        <a:t>Status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15043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1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User Authentication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53950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2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Staff Authentication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staff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staff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32162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3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Admin Authentication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Redirect to admin screen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admin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38613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4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Reset password using Email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Password reset by sending email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Password reset by sending email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34812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5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 section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Feedbacks should be displayed on user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Feedbacks is displayed on user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35284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6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Book Appointment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should be booked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is booked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76530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7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View and accept Appointment (staff)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should be view and manage by staff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is viewed but not getting manage 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FAIL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91024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8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Edit Profile (user)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Profile should be Update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Profile is being updated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1152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9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 Section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Blogs Should be posted and displayed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Blogs are being posted but not getting read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FAIL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85026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9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A9F1-8973-B46F-AFAE-3882909F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404297"/>
            <a:ext cx="10889796" cy="1418998"/>
          </a:xfrm>
        </p:spPr>
        <p:txBody>
          <a:bodyPr/>
          <a:lstStyle/>
          <a:p>
            <a:pPr algn="ctr"/>
            <a:r>
              <a:rPr lang="en-IN" dirty="0"/>
              <a:t>Proposed Enhancement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70AAA-3461-1D03-D840-92ECEE55A6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606E6-F4CB-B90A-6C89-8E348E1EA31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8F854-4165-96D4-B67B-952B6F3CD334}"/>
              </a:ext>
            </a:extLst>
          </p:cNvPr>
          <p:cNvSpPr txBox="1"/>
          <p:nvPr/>
        </p:nvSpPr>
        <p:spPr>
          <a:xfrm>
            <a:off x="720495" y="1614198"/>
            <a:ext cx="9449872" cy="258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is focusing on resolving current issues and enhancing functionality.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Improvements include data security, efficient analytics using machine learning, and integrating telemedicine. 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control and advanced encryption techniques can protect patient data. 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is also looking for mobile applications which can help monitor patients remotely and communicate with them in real time.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33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9E8B-6A07-70BB-066B-615807E3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268E9-54D0-E3A7-3463-5EC7FC59BE8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3516-4190-7F0D-2FA7-B281853C782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1E8-D032-B648-5E10-6E81CB46B2D2}"/>
              </a:ext>
            </a:extLst>
          </p:cNvPr>
          <p:cNvSpPr txBox="1"/>
          <p:nvPr/>
        </p:nvSpPr>
        <p:spPr>
          <a:xfrm>
            <a:off x="484631" y="1902549"/>
            <a:ext cx="11125659" cy="129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healthcare management system is essential for improving patient care, operational effectiveness, data security, and regulatory compliance. It promotes the implementation of cutting-edge technologies, facilitates the seamless sharing of patient data, and helps with cost management.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33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6E05-86B8-042C-8DA0-C2AB56B9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2000671"/>
            <a:ext cx="10889796" cy="1418998"/>
          </a:xfrm>
        </p:spPr>
        <p:txBody>
          <a:bodyPr/>
          <a:lstStyle/>
          <a:p>
            <a:pPr algn="ctr"/>
            <a:r>
              <a:rPr lang="en-IN" sz="6000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95067-3CBC-75B5-8F98-94976BA796C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A447D-7DF0-31E1-0208-14EEAB6A9E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0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1416</TotalTime>
  <Words>2751</Words>
  <Application>Microsoft Office PowerPoint</Application>
  <PresentationFormat>Widescreen</PresentationFormat>
  <Paragraphs>1092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DengXian</vt:lpstr>
      <vt:lpstr>Abadi</vt:lpstr>
      <vt:lpstr>Aptos</vt:lpstr>
      <vt:lpstr>Aptos Display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Appointment table</vt:lpstr>
      <vt:lpstr> patientprofile table</vt:lpstr>
      <vt:lpstr> Billing table</vt:lpstr>
      <vt:lpstr>Payment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Project RoadMap</vt:lpstr>
      <vt:lpstr>PowerPoint Presentation</vt:lpstr>
      <vt:lpstr>Release plan </vt:lpstr>
      <vt:lpstr>PowerPoint Presentation</vt:lpstr>
      <vt:lpstr>PowerPoint Presentation</vt:lpstr>
      <vt:lpstr>Test plan </vt:lpstr>
      <vt:lpstr>PowerPoint Presentation</vt:lpstr>
      <vt:lpstr>Proposed Enhancement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378</cp:revision>
  <dcterms:created xsi:type="dcterms:W3CDTF">2023-07-07T17:12:48Z</dcterms:created>
  <dcterms:modified xsi:type="dcterms:W3CDTF">2023-11-28T16:37:50Z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